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5143500" cx="9144000"/>
  <p:notesSz cx="6858000" cy="9144000"/>
  <p:embeddedFontLst>
    <p:embeddedFont>
      <p:font typeface="Roboto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Roboto-bold.fntdata"/><Relationship Id="rId12" Type="http://schemas.openxmlformats.org/officeDocument/2006/relationships/slide" Target="slides/slide8.xml"/><Relationship Id="rId34" Type="http://schemas.openxmlformats.org/officeDocument/2006/relationships/font" Target="fonts/Roboto-regular.fntdata"/><Relationship Id="rId15" Type="http://schemas.openxmlformats.org/officeDocument/2006/relationships/slide" Target="slides/slide11.xml"/><Relationship Id="rId37" Type="http://schemas.openxmlformats.org/officeDocument/2006/relationships/font" Target="fonts/Roboto-boldItalic.fntdata"/><Relationship Id="rId14" Type="http://schemas.openxmlformats.org/officeDocument/2006/relationships/slide" Target="slides/slide10.xml"/><Relationship Id="rId36" Type="http://schemas.openxmlformats.org/officeDocument/2006/relationships/font" Target="fonts/Roboto-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Relationship Id="rId4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07.png"/><Relationship Id="rId4" Type="http://schemas.openxmlformats.org/officeDocument/2006/relationships/image" Target="../media/image08.png"/><Relationship Id="rId5" Type="http://schemas.openxmlformats.org/officeDocument/2006/relationships/image" Target="../media/image0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598100" y="1935849"/>
            <a:ext cx="8222100" cy="1316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 Ready!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Online OSSLT October 20th, 2016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Choice Conventions Questions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45200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Sections: B, 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8000" y="1789312"/>
            <a:ext cx="327660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5174" y="1017800"/>
            <a:ext cx="2494350" cy="214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News Report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327475"/>
            <a:ext cx="8520599" cy="596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News Report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923875"/>
            <a:ext cx="8520599" cy="404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1:	Look at the picture and headline.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2:	Make up a series of facts based on the picture </a:t>
            </a:r>
            <a:r>
              <a:rPr b="1" lang="en">
                <a:solidFill>
                  <a:srgbClr val="000000"/>
                </a:solidFill>
              </a:rPr>
              <a:t>and</a:t>
            </a:r>
            <a:r>
              <a:rPr lang="en">
                <a:solidFill>
                  <a:srgbClr val="000000"/>
                </a:solidFill>
              </a:rPr>
              <a:t> headline - use W5H 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(who, what, where, when, why and how) to help you.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3:	Write your lead (first) paragraph - include the W5H.</a:t>
            </a:r>
          </a:p>
          <a:p>
            <a:pPr indent="457200" lvl="0" marL="45720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News Report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4:	Write a body paragraph that explains what happened in the event. Include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an eye witness </a:t>
            </a:r>
            <a:r>
              <a:rPr b="1" lang="en">
                <a:solidFill>
                  <a:srgbClr val="000000"/>
                </a:solidFill>
              </a:rPr>
              <a:t>quotation</a:t>
            </a:r>
            <a:r>
              <a:rPr lang="en">
                <a:solidFill>
                  <a:srgbClr val="000000"/>
                </a:solidFill>
              </a:rPr>
              <a:t> in this paragraph.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5:	Write a final paragraph which explains how the event ended. Include 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another quotation from an eye witness. End with a simple, closing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statement that ties back to the title.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241175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News Report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311700" y="80095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REMINDERS: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Use the notepad space to help you plan.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Do not include your personal opinion or a “story” - </a:t>
            </a:r>
            <a:r>
              <a:rPr b="1" lang="en">
                <a:solidFill>
                  <a:srgbClr val="000000"/>
                </a:solidFill>
              </a:rPr>
              <a:t>JUST THE FACTS.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Do not use “I”.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Write in the past tense (walked, talked, ran, spoke).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Write in the third person (he, she, they).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Use specific details like REAL dates and REAL names - ones that you know how to spell.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News Report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017800"/>
            <a:ext cx="8520599" cy="3551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REMINDERS: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Indent each paragraph.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Include eyewitness quotations.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Capitalize names of people and places.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Use the rough notes space to help you plan.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Fill the space provided for the news report - 1250 characters maximum.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Section: 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Open-Response Main Idea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Open-Response Main Idea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367975" y="156752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1:	Read the </a:t>
            </a:r>
            <a:r>
              <a:rPr lang="en" u="sng">
                <a:solidFill>
                  <a:srgbClr val="000000"/>
                </a:solidFill>
              </a:rPr>
              <a:t>entire passage</a:t>
            </a:r>
            <a:r>
              <a:rPr lang="en">
                <a:solidFill>
                  <a:srgbClr val="000000"/>
                </a:solidFill>
              </a:rPr>
              <a:t> before deciding on the main idea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               (use highlighting tool).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2:	Give at least ONE (1) </a:t>
            </a:r>
            <a:r>
              <a:rPr lang="en" u="sng">
                <a:solidFill>
                  <a:srgbClr val="000000"/>
                </a:solidFill>
              </a:rPr>
              <a:t>supporting detail</a:t>
            </a:r>
            <a:r>
              <a:rPr lang="en">
                <a:solidFill>
                  <a:srgbClr val="000000"/>
                </a:solidFill>
              </a:rPr>
              <a:t> that supports the main idea.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3:	Fill the space - 450 characters maximum.</a:t>
            </a:r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4375" y="1887150"/>
            <a:ext cx="675331" cy="6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Open-Response Main Idea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Reminders: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Ask yourself, “What’s the point of this article?”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	Your Answer = THE MAIN IDEA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Use only details presented in the passage.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Section: F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Series of Paragraphs Expressing an Opinion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Multiple Choice Reading Comprehension Questions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Series of Paragraphs Expressing an Opinion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1:	Read the question.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2:	Decide on your opinion - if you don’t have an opinion, make one up!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3:	Use the notepad space to plan:</a:t>
            </a:r>
          </a:p>
          <a:p>
            <a:pPr indent="-228600" lvl="0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come up with 3 supporting arguments;</a:t>
            </a:r>
          </a:p>
          <a:p>
            <a:pPr indent="-228600" lvl="0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include proof, facts, examples, etc. for each argument.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Series of Paragraphs Expressing an Opinion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1017800"/>
            <a:ext cx="8520599" cy="3675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4:	Write the introduction (1 paragraph).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5:	Write a paragraph for each supporting argument (aim for 3 in order to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help fill the space).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6:	Write a conclusion (1 paragraph).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Reminders: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Indent the first line of each paragraph.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Write in complete sentences.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Fill the space (2500 characters maximum).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Section: 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7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Reading Dialogue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Dialogue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311700" y="930300"/>
            <a:ext cx="8520600" cy="343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1:	Notice punctuation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Quotation marks (“ ”) indicate someone is speaking.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 question mark (?) indicates someone is asking a question.</a:t>
            </a:r>
          </a:p>
          <a:p>
            <a:pPr indent="-355600" lvl="1" marL="9144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Example: “Is tomorrow the big day?” asked Hanna.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An exclamation mark (!) indicates someone is speaking in an excited tone.</a:t>
            </a:r>
          </a:p>
          <a:p>
            <a:pPr indent="-355600" lvl="1" marL="9144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Example: “You’re a fantastic chef!”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Dialogue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311700" y="930300"/>
            <a:ext cx="8520599" cy="3432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1:	Notice punctuation</a:t>
            </a:r>
          </a:p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Single quotation marks (‘ ’) indicate someone is speaking someone else’s words.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Example: “Thanks. It’s not the cooking that I’m worried about - it’s the pace. ‘Go! Hurry!’ People yelling…”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Dialogue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Tip 2:	Notice the dialogue tag words (snarled, giggled, cried, said) </a:t>
            </a:r>
            <a:r>
              <a:rPr lang="en">
                <a:solidFill>
                  <a:srgbClr val="000000"/>
                </a:solidFill>
              </a:rPr>
              <a:t>to help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understand the tone of the speaker.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Example:	Gerry exhaled loudly…</a:t>
            </a:r>
          </a:p>
          <a:p>
            <a:pPr indent="457200" lvl="0" marL="13716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“Poor Steve,” recalled Gerry, chuckling.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Tip 3:</a:t>
            </a:r>
            <a:r>
              <a:rPr lang="en">
                <a:solidFill>
                  <a:srgbClr val="000000"/>
                </a:solidFill>
              </a:rPr>
              <a:t>	</a:t>
            </a:r>
            <a:r>
              <a:rPr b="1" lang="en">
                <a:solidFill>
                  <a:srgbClr val="000000"/>
                </a:solidFill>
              </a:rPr>
              <a:t>Use your inferencing skills</a:t>
            </a:r>
            <a:r>
              <a:rPr lang="en">
                <a:solidFill>
                  <a:srgbClr val="000000"/>
                </a:solidFill>
              </a:rPr>
              <a:t> to “read between the lines” and draw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conclusions about what the characters are thinking and feeling.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Dialogue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" sz="2000">
                <a:solidFill>
                  <a:srgbClr val="000000"/>
                </a:solidFill>
              </a:rPr>
              <a:t>Tip 4:</a:t>
            </a:r>
            <a:r>
              <a:rPr lang="en" sz="2000">
                <a:solidFill>
                  <a:srgbClr val="000000"/>
                </a:solidFill>
              </a:rPr>
              <a:t>	</a:t>
            </a:r>
            <a:r>
              <a:rPr b="1" lang="en" sz="2000">
                <a:solidFill>
                  <a:srgbClr val="000000"/>
                </a:solidFill>
              </a:rPr>
              <a:t>Go back and re-read sections</a:t>
            </a:r>
            <a:r>
              <a:rPr lang="en" sz="2000">
                <a:solidFill>
                  <a:srgbClr val="000000"/>
                </a:solidFill>
              </a:rPr>
              <a:t> of the text to help you understand.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Tip 5:</a:t>
            </a:r>
            <a:r>
              <a:rPr lang="en" sz="2000">
                <a:solidFill>
                  <a:srgbClr val="000000"/>
                </a:solidFill>
              </a:rPr>
              <a:t>	</a:t>
            </a:r>
            <a:r>
              <a:rPr b="1" lang="en" sz="2000">
                <a:solidFill>
                  <a:srgbClr val="000000"/>
                </a:solidFill>
              </a:rPr>
              <a:t>Use the IDEA tips</a:t>
            </a:r>
            <a:r>
              <a:rPr lang="en" sz="2000">
                <a:solidFill>
                  <a:srgbClr val="000000"/>
                </a:solidFill>
              </a:rPr>
              <a:t> for answering multiple choice questions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		When in doubt - guess! </a:t>
            </a:r>
            <a:r>
              <a:rPr b="1" lang="en" sz="2000">
                <a:solidFill>
                  <a:srgbClr val="000000"/>
                </a:solidFill>
              </a:rPr>
              <a:t>Don’t leave it blank!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Tip 6:	</a:t>
            </a:r>
            <a:r>
              <a:rPr lang="en" sz="2000">
                <a:solidFill>
                  <a:srgbClr val="000000"/>
                </a:solidFill>
              </a:rPr>
              <a:t>Use the highlighting tool.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Section: J</a:t>
            </a:r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8625" y="2599337"/>
            <a:ext cx="666750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Reading Graphic Texts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4" name="Shape 2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Graphic Texts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165375" y="124112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Tip 1:	</a:t>
            </a:r>
            <a:r>
              <a:rPr lang="en">
                <a:solidFill>
                  <a:srgbClr val="000000"/>
                </a:solidFill>
              </a:rPr>
              <a:t>Read </a:t>
            </a:r>
            <a:r>
              <a:rPr i="1" lang="en">
                <a:solidFill>
                  <a:srgbClr val="000000"/>
                </a:solidFill>
              </a:rPr>
              <a:t>all </a:t>
            </a:r>
            <a:r>
              <a:rPr lang="en">
                <a:solidFill>
                  <a:srgbClr val="000000"/>
                </a:solidFill>
              </a:rPr>
              <a:t>labels and text - especially </a:t>
            </a:r>
            <a:r>
              <a:rPr b="1" lang="en">
                <a:solidFill>
                  <a:srgbClr val="000000"/>
                </a:solidFill>
              </a:rPr>
              <a:t>bolded </a:t>
            </a:r>
            <a:r>
              <a:rPr lang="en">
                <a:solidFill>
                  <a:srgbClr val="000000"/>
                </a:solidFill>
              </a:rPr>
              <a:t>or </a:t>
            </a:r>
            <a:r>
              <a:rPr lang="en" sz="2800">
                <a:solidFill>
                  <a:srgbClr val="000000"/>
                </a:solidFill>
              </a:rPr>
              <a:t>large</a:t>
            </a:r>
            <a:r>
              <a:rPr lang="en">
                <a:solidFill>
                  <a:srgbClr val="000000"/>
                </a:solidFill>
              </a:rPr>
              <a:t> font - each one has</a:t>
            </a:r>
          </a:p>
          <a:p>
            <a:pPr indent="45720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 purpose.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2:</a:t>
            </a:r>
            <a:r>
              <a:rPr lang="en">
                <a:solidFill>
                  <a:srgbClr val="000000"/>
                </a:solidFill>
              </a:rPr>
              <a:t>	Follow arrows and lines.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3:</a:t>
            </a:r>
            <a:r>
              <a:rPr lang="en">
                <a:solidFill>
                  <a:srgbClr val="000000"/>
                </a:solidFill>
              </a:rPr>
              <a:t>	Study legends and symbols.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4:</a:t>
            </a:r>
            <a:r>
              <a:rPr lang="en">
                <a:solidFill>
                  <a:srgbClr val="000000"/>
                </a:solidFill>
              </a:rPr>
              <a:t>	Study all images carefully - look at the details.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Reading Graphic Texts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266675" y="1017800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5:	</a:t>
            </a:r>
            <a:r>
              <a:rPr lang="en">
                <a:solidFill>
                  <a:srgbClr val="000000"/>
                </a:solidFill>
              </a:rPr>
              <a:t>Pay attention to the fine print.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Tip 6:</a:t>
            </a:r>
            <a:r>
              <a:rPr lang="en">
                <a:solidFill>
                  <a:srgbClr val="000000"/>
                </a:solidFill>
              </a:rPr>
              <a:t>	Use the captions (words near the pictures) to help you understand the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images.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Tip 7:	</a:t>
            </a:r>
            <a:r>
              <a:rPr lang="en">
                <a:solidFill>
                  <a:srgbClr val="000000"/>
                </a:solidFill>
              </a:rPr>
              <a:t>Read questions and skim the page to find answers to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multiple choice questions..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8:	</a:t>
            </a:r>
            <a:r>
              <a:rPr lang="en">
                <a:solidFill>
                  <a:srgbClr val="000000"/>
                </a:solidFill>
              </a:rPr>
              <a:t>When in doubt - guess! Don’t leave it blank!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Tip 9:</a:t>
            </a:r>
            <a:r>
              <a:rPr lang="en">
                <a:solidFill>
                  <a:srgbClr val="000000"/>
                </a:solidFill>
              </a:rPr>
              <a:t>	Use the magnifying tool to zoom in &amp; out..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Section: L</a:t>
            </a:r>
          </a:p>
        </p:txBody>
      </p:sp>
      <p:pic>
        <p:nvPicPr>
          <p:cNvPr id="267" name="Shape 2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3550" y="2773275"/>
            <a:ext cx="142875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97800" y="3562975"/>
            <a:ext cx="68580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3587" y="3591550"/>
            <a:ext cx="638175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Multiple Choice Reading Comprehension Questions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976075"/>
            <a:ext cx="8520599" cy="359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READ the question carefully!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1:	</a:t>
            </a:r>
            <a:r>
              <a:rPr b="1" lang="en" sz="2000">
                <a:solidFill>
                  <a:srgbClr val="000000"/>
                </a:solidFill>
              </a:rPr>
              <a:t>I</a:t>
            </a:r>
            <a:r>
              <a:rPr lang="en">
                <a:solidFill>
                  <a:srgbClr val="000000"/>
                </a:solidFill>
              </a:rPr>
              <a:t>NSTINCT - what answer comes to mind first?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2:	</a:t>
            </a:r>
            <a:r>
              <a:rPr b="1" lang="en" sz="2000">
                <a:solidFill>
                  <a:srgbClr val="000000"/>
                </a:solidFill>
              </a:rPr>
              <a:t>D</a:t>
            </a:r>
            <a:r>
              <a:rPr lang="en">
                <a:solidFill>
                  <a:srgbClr val="000000"/>
                </a:solidFill>
              </a:rPr>
              <a:t>ELETE - answers you know are wrong (use strikethrough tool)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3: 	</a:t>
            </a:r>
            <a:r>
              <a:rPr b="1" lang="en" sz="2000">
                <a:solidFill>
                  <a:srgbClr val="000000"/>
                </a:solidFill>
              </a:rPr>
              <a:t>E</a:t>
            </a:r>
            <a:r>
              <a:rPr lang="en">
                <a:solidFill>
                  <a:srgbClr val="000000"/>
                </a:solidFill>
              </a:rPr>
              <a:t>VIDENCE (highlight tool)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lphaLcParenR"/>
            </a:pPr>
            <a:r>
              <a:rPr lang="en">
                <a:solidFill>
                  <a:srgbClr val="000000"/>
                </a:solidFill>
              </a:rPr>
              <a:t>SKIM the reading selection to find out what section the question refers to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AutoNum type="alphaLcParenR"/>
            </a:pPr>
            <a:r>
              <a:rPr lang="en">
                <a:solidFill>
                  <a:srgbClr val="000000"/>
                </a:solidFill>
              </a:rPr>
              <a:t>RE-READ the necessary sections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AutoNum type="alphaLcParenR"/>
            </a:pPr>
            <a:r>
              <a:rPr lang="en">
                <a:solidFill>
                  <a:srgbClr val="000000"/>
                </a:solidFill>
              </a:rPr>
              <a:t>LOOK FOR any sentences or words that are “quoted” in the questions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4:	</a:t>
            </a:r>
            <a:r>
              <a:rPr b="1" lang="en" sz="2000">
                <a:solidFill>
                  <a:srgbClr val="000000"/>
                </a:solidFill>
              </a:rPr>
              <a:t>A</a:t>
            </a:r>
            <a:r>
              <a:rPr lang="en">
                <a:solidFill>
                  <a:srgbClr val="000000"/>
                </a:solidFill>
              </a:rPr>
              <a:t>NSWER - pick the best choice - do not leave it blank!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0000" y="1940205"/>
            <a:ext cx="943825" cy="84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1975" y="2472425"/>
            <a:ext cx="666750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Multiple Choice Reading Comprehension Questions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45200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Sections: A, C, F, I, J &amp; 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2562" y="1017787"/>
            <a:ext cx="2257425" cy="24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8000" y="1789312"/>
            <a:ext cx="3276600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Open-Response &amp; Short Writing Task Questions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Open-Response &amp; Short Writing Task Questions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224200" y="1067550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1:	Read the passage.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2:	Write a clear answer to the question. Use the wording from the questions 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as part of your topic sentence.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3:	Make sure that you </a:t>
            </a:r>
            <a:r>
              <a:rPr lang="en" u="sng">
                <a:solidFill>
                  <a:srgbClr val="000000"/>
                </a:solidFill>
              </a:rPr>
              <a:t>explain</a:t>
            </a:r>
            <a:r>
              <a:rPr lang="en">
                <a:solidFill>
                  <a:srgbClr val="000000"/>
                </a:solidFill>
              </a:rPr>
              <a:t> your answer in detail.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4:	Provide at least 2 </a:t>
            </a:r>
            <a:r>
              <a:rPr lang="en" u="sng">
                <a:solidFill>
                  <a:srgbClr val="000000"/>
                </a:solidFill>
              </a:rPr>
              <a:t>specific details</a:t>
            </a:r>
            <a:r>
              <a:rPr lang="en">
                <a:solidFill>
                  <a:srgbClr val="000000"/>
                </a:solidFill>
              </a:rPr>
              <a:t> from the selection that support your</a:t>
            </a:r>
          </a:p>
          <a:p>
            <a:pPr indent="457200" lvl="0" marL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STEP 5:	Write a concluding sentence that restates your answer</a:t>
            </a:r>
          </a:p>
          <a:p>
            <a:pPr indent="457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to the question.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Open-Response &amp; Short Writing Task Questions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Remember: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You must have at least 15 words that aren’t part of the question to pass.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Fill the space provided.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MAXIMUM 450 CHARACTERS.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These tips will help you complete Sections: A, C, D, J, 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598100" y="1078325"/>
            <a:ext cx="8222100" cy="26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Session 3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Multiple Choice Conventions Questions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350" y="760300"/>
            <a:ext cx="2049649" cy="91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6750" y="912700"/>
            <a:ext cx="2049649" cy="9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Multiple Choice Conventions Questions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976075"/>
            <a:ext cx="8520599" cy="359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READ the question carefully!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These questions are designed to test your knowledge of proper grammar, sentence structure and use of conventions.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1:	</a:t>
            </a:r>
            <a:r>
              <a:rPr b="1" lang="en" sz="2000">
                <a:solidFill>
                  <a:srgbClr val="000000"/>
                </a:solidFill>
              </a:rPr>
              <a:t>I</a:t>
            </a:r>
            <a:r>
              <a:rPr lang="en">
                <a:solidFill>
                  <a:srgbClr val="000000"/>
                </a:solidFill>
              </a:rPr>
              <a:t>NSTINCT - what answer comes to mind first?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2:	</a:t>
            </a:r>
            <a:r>
              <a:rPr b="1" lang="en" sz="2000">
                <a:solidFill>
                  <a:srgbClr val="000000"/>
                </a:solidFill>
              </a:rPr>
              <a:t>D</a:t>
            </a:r>
            <a:r>
              <a:rPr lang="en">
                <a:solidFill>
                  <a:srgbClr val="000000"/>
                </a:solidFill>
              </a:rPr>
              <a:t>ELETE - answers you know are wrong (strikethrough tool).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3: 	</a:t>
            </a:r>
            <a:r>
              <a:rPr b="1" lang="en" sz="2000">
                <a:solidFill>
                  <a:srgbClr val="000000"/>
                </a:solidFill>
              </a:rPr>
              <a:t>E</a:t>
            </a:r>
            <a:r>
              <a:rPr lang="en">
                <a:solidFill>
                  <a:srgbClr val="000000"/>
                </a:solidFill>
              </a:rPr>
              <a:t>VIDENCE - carefully read all of the answers left again (highlight tool).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STEP 4:	</a:t>
            </a:r>
            <a:r>
              <a:rPr b="1" lang="en" sz="2000">
                <a:solidFill>
                  <a:srgbClr val="000000"/>
                </a:solidFill>
              </a:rPr>
              <a:t>A</a:t>
            </a:r>
            <a:r>
              <a:rPr lang="en">
                <a:solidFill>
                  <a:srgbClr val="000000"/>
                </a:solidFill>
              </a:rPr>
              <a:t>NSWER - pick the best choice - do not leave it blank!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3127" y="2663726"/>
            <a:ext cx="675347" cy="60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7225" y="3215225"/>
            <a:ext cx="666750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